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9" d="100"/>
          <a:sy n="109" d="100"/>
        </p:scale>
        <p:origin x="70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4678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427871" y="1731634"/>
            <a:ext cx="4864894" cy="51435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" name="Shape 1"/>
          <p:cNvSpPr/>
          <p:nvPr/>
        </p:nvSpPr>
        <p:spPr>
          <a:xfrm>
            <a:off x="4850606" y="0"/>
            <a:ext cx="14288" cy="51435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571500" y="928688"/>
            <a:ext cx="4286250" cy="66007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353" b="1" kern="0" spc="-2" dirty="0">
                <a:solidFill>
                  <a:srgbClr val="1A1A1A"/>
                </a:solidFill>
              </a:rPr>
              <a:t>FlyR</a:t>
            </a:r>
            <a:endParaRPr lang="en-US" sz="4353" dirty="0"/>
          </a:p>
        </p:txBody>
      </p:sp>
      <p:sp>
        <p:nvSpPr>
          <p:cNvPr id="6" name="Text 3"/>
          <p:cNvSpPr/>
          <p:nvPr/>
        </p:nvSpPr>
        <p:spPr>
          <a:xfrm>
            <a:off x="571500" y="1731634"/>
            <a:ext cx="4286250" cy="56425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0033A0"/>
                </a:solidFill>
              </a:rPr>
              <a:t>Système de </a:t>
            </a:r>
            <a:r>
              <a:rPr lang="en-US" sz="2000" dirty="0" err="1">
                <a:solidFill>
                  <a:srgbClr val="0033A0"/>
                </a:solidFill>
              </a:rPr>
              <a:t>Réservation</a:t>
            </a:r>
            <a:r>
              <a:rPr lang="en-US" sz="2000" dirty="0">
                <a:solidFill>
                  <a:srgbClr val="0033A0"/>
                </a:solidFill>
              </a:rPr>
              <a:t> 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0033A0"/>
                </a:solidFill>
              </a:rPr>
              <a:t>de Vols Distribué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03147" y="4916394"/>
            <a:ext cx="3472740" cy="19902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1A1A1A"/>
                </a:solidFill>
              </a:rPr>
              <a:t>Chalabi Nada, Ivora Only, Younes </a:t>
            </a:r>
            <a:r>
              <a:rPr lang="en-US" sz="1050" dirty="0" err="1">
                <a:solidFill>
                  <a:srgbClr val="1A1A1A"/>
                </a:solidFill>
              </a:rPr>
              <a:t>Khtou</a:t>
            </a:r>
            <a:r>
              <a:rPr lang="en-US" sz="1050" dirty="0">
                <a:solidFill>
                  <a:srgbClr val="1A1A1A"/>
                </a:solidFill>
              </a:rPr>
              <a:t> et Boukhris Hamza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103147" y="4622307"/>
            <a:ext cx="4286250" cy="986232"/>
          </a:xfrm>
          <a:prstGeom prst="rect">
            <a:avLst/>
          </a:prstGeom>
          <a:noFill/>
          <a:ln/>
        </p:spPr>
        <p:txBody>
          <a:bodyPr wrap="square" lIns="0" tIns="0" rIns="0" bIns="680339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kern="0" spc="2" dirty="0">
                <a:solidFill>
                  <a:srgbClr val="1A1A1A"/>
                </a:solidFill>
              </a:rPr>
              <a:t>Projet Systèmes Distribués
Année Académique 2025-2026</a:t>
            </a:r>
            <a:endParaRPr lang="en-US" sz="885" dirty="0"/>
          </a:p>
        </p:txBody>
      </p:sp>
      <p:sp>
        <p:nvSpPr>
          <p:cNvPr id="9" name="Shape 6"/>
          <p:cNvSpPr/>
          <p:nvPr/>
        </p:nvSpPr>
        <p:spPr>
          <a:xfrm>
            <a:off x="4857750" y="0"/>
            <a:ext cx="4286250" cy="5143500"/>
          </a:xfrm>
          <a:prstGeom prst="rect">
            <a:avLst/>
          </a:prstGeom>
          <a:solidFill>
            <a:srgbClr val="0033A0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1F84111-EA51-B566-386D-743C3D97C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860318" y="-28077"/>
            <a:ext cx="51435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79231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1150144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" name="Shape 1"/>
          <p:cNvSpPr/>
          <p:nvPr/>
        </p:nvSpPr>
        <p:spPr>
          <a:xfrm>
            <a:off x="0" y="1121569"/>
            <a:ext cx="9144000" cy="28575"/>
          </a:xfrm>
          <a:prstGeom prst="rect">
            <a:avLst/>
          </a:prstGeom>
          <a:solidFill>
            <a:srgbClr val="0033A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571500" y="628650"/>
            <a:ext cx="8572500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8" b="1" kern="0" spc="-1" dirty="0">
                <a:solidFill>
                  <a:srgbClr val="1A1A1A"/>
                </a:solidFill>
              </a:rPr>
              <a:t>Flux Système de Bout en Bout</a:t>
            </a:r>
            <a:endParaRPr lang="en-US" sz="1808" dirty="0"/>
          </a:p>
        </p:txBody>
      </p:sp>
      <p:sp>
        <p:nvSpPr>
          <p:cNvPr id="6" name="Text 3"/>
          <p:cNvSpPr/>
          <p:nvPr/>
        </p:nvSpPr>
        <p:spPr>
          <a:xfrm>
            <a:off x="742950" y="1407319"/>
            <a:ext cx="32575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033A0"/>
                </a:solidFill>
              </a:rPr>
              <a:t>1. Phase de Découverte</a:t>
            </a:r>
            <a:endParaRPr lang="en-US" sz="987" dirty="0"/>
          </a:p>
        </p:txBody>
      </p:sp>
      <p:sp>
        <p:nvSpPr>
          <p:cNvPr id="7" name="Text 4"/>
          <p:cNvSpPr/>
          <p:nvPr/>
        </p:nvSpPr>
        <p:spPr>
          <a:xfrm>
            <a:off x="742950" y="1637705"/>
            <a:ext cx="32575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1A1A1A"/>
                </a:solidFill>
              </a:rPr>
              <a:t>L'utilisateur recherche des vols et récupère les données de disponibilité en temps réel.</a:t>
            </a:r>
            <a:endParaRPr lang="en-US" sz="834" dirty="0"/>
          </a:p>
        </p:txBody>
      </p:sp>
      <p:sp>
        <p:nvSpPr>
          <p:cNvPr id="8" name="Shape 5"/>
          <p:cNvSpPr/>
          <p:nvPr/>
        </p:nvSpPr>
        <p:spPr>
          <a:xfrm>
            <a:off x="742950" y="2016323"/>
            <a:ext cx="691158" cy="130373"/>
          </a:xfrm>
          <a:prstGeom prst="rect">
            <a:avLst/>
          </a:prstGeom>
          <a:solidFill>
            <a:srgbClr val="D9381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9" name="Text 6"/>
          <p:cNvSpPr/>
          <p:nvPr/>
        </p:nvSpPr>
        <p:spPr>
          <a:xfrm>
            <a:off x="742950" y="2016323"/>
            <a:ext cx="691158" cy="130373"/>
          </a:xfrm>
          <a:prstGeom prst="rect">
            <a:avLst/>
          </a:prstGeom>
          <a:noFill/>
          <a:ln/>
        </p:spPr>
        <p:txBody>
          <a:bodyPr wrap="none" lIns="68072" tIns="17018" rIns="68072" bIns="0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2F2F2"/>
                </a:solidFill>
              </a:rPr>
              <a:t>REST / JAX-RS</a:t>
            </a:r>
            <a:endParaRPr lang="en-US" sz="584" dirty="0"/>
          </a:p>
        </p:txBody>
      </p:sp>
      <p:sp>
        <p:nvSpPr>
          <p:cNvPr id="10" name="Text 7"/>
          <p:cNvSpPr/>
          <p:nvPr/>
        </p:nvSpPr>
        <p:spPr>
          <a:xfrm>
            <a:off x="742950" y="2368153"/>
            <a:ext cx="32575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033A0"/>
                </a:solidFill>
              </a:rPr>
              <a:t>2. Phase Transactionnelle</a:t>
            </a:r>
            <a:endParaRPr lang="en-US" sz="987" dirty="0"/>
          </a:p>
        </p:txBody>
      </p:sp>
      <p:sp>
        <p:nvSpPr>
          <p:cNvPr id="11" name="Text 8"/>
          <p:cNvSpPr/>
          <p:nvPr/>
        </p:nvSpPr>
        <p:spPr>
          <a:xfrm>
            <a:off x="742950" y="2598539"/>
            <a:ext cx="32575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1A1A1A"/>
                </a:solidFill>
              </a:rPr>
              <a:t>La demande de réservation déclenche une transaction DB et la validation des règles métier.</a:t>
            </a:r>
            <a:endParaRPr lang="en-US" sz="834" dirty="0"/>
          </a:p>
        </p:txBody>
      </p:sp>
      <p:sp>
        <p:nvSpPr>
          <p:cNvPr id="12" name="Shape 9"/>
          <p:cNvSpPr/>
          <p:nvPr/>
        </p:nvSpPr>
        <p:spPr>
          <a:xfrm>
            <a:off x="742950" y="2977158"/>
            <a:ext cx="749452" cy="130373"/>
          </a:xfrm>
          <a:prstGeom prst="rect">
            <a:avLst/>
          </a:prstGeom>
          <a:solidFill>
            <a:srgbClr val="D9381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3" name="Text 10"/>
          <p:cNvSpPr/>
          <p:nvPr/>
        </p:nvSpPr>
        <p:spPr>
          <a:xfrm>
            <a:off x="742950" y="2977158"/>
            <a:ext cx="749452" cy="130373"/>
          </a:xfrm>
          <a:prstGeom prst="rect">
            <a:avLst/>
          </a:prstGeom>
          <a:noFill/>
          <a:ln/>
        </p:spPr>
        <p:txBody>
          <a:bodyPr wrap="none" lIns="68072" tIns="17018" rIns="68072" bIns="0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2F2F2"/>
                </a:solidFill>
              </a:rPr>
              <a:t>SOAP / JAX-WS</a:t>
            </a:r>
            <a:endParaRPr lang="en-US" sz="584" dirty="0"/>
          </a:p>
        </p:txBody>
      </p:sp>
      <p:sp>
        <p:nvSpPr>
          <p:cNvPr id="14" name="Text 11"/>
          <p:cNvSpPr/>
          <p:nvPr/>
        </p:nvSpPr>
        <p:spPr>
          <a:xfrm>
            <a:off x="742950" y="3328988"/>
            <a:ext cx="32575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033A0"/>
                </a:solidFill>
              </a:rPr>
              <a:t>3. Synchronisation Interne</a:t>
            </a:r>
            <a:endParaRPr lang="en-US" sz="987" dirty="0"/>
          </a:p>
        </p:txBody>
      </p:sp>
      <p:sp>
        <p:nvSpPr>
          <p:cNvPr id="15" name="Text 12"/>
          <p:cNvSpPr/>
          <p:nvPr/>
        </p:nvSpPr>
        <p:spPr>
          <a:xfrm>
            <a:off x="742950" y="3559373"/>
            <a:ext cx="32575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1A1A1A"/>
                </a:solidFill>
              </a:rPr>
              <a:t>Les services backend synchronisent l'état et mettent à jour l'inventaire sur le cluster.</a:t>
            </a:r>
            <a:endParaRPr lang="en-US" sz="834" dirty="0"/>
          </a:p>
        </p:txBody>
      </p:sp>
      <p:sp>
        <p:nvSpPr>
          <p:cNvPr id="16" name="Shape 13"/>
          <p:cNvSpPr/>
          <p:nvPr/>
        </p:nvSpPr>
        <p:spPr>
          <a:xfrm>
            <a:off x="742950" y="3937992"/>
            <a:ext cx="522526" cy="130373"/>
          </a:xfrm>
          <a:prstGeom prst="rect">
            <a:avLst/>
          </a:prstGeom>
          <a:solidFill>
            <a:srgbClr val="D9381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7" name="Text 14"/>
          <p:cNvSpPr/>
          <p:nvPr/>
        </p:nvSpPr>
        <p:spPr>
          <a:xfrm>
            <a:off x="742950" y="3937992"/>
            <a:ext cx="522526" cy="130373"/>
          </a:xfrm>
          <a:prstGeom prst="rect">
            <a:avLst/>
          </a:prstGeom>
          <a:noFill/>
          <a:ln/>
        </p:spPr>
        <p:txBody>
          <a:bodyPr wrap="none" lIns="68072" tIns="17018" rIns="68072" bIns="0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2F2F2"/>
                </a:solidFill>
              </a:rPr>
              <a:t>Java RMI</a:t>
            </a:r>
            <a:endParaRPr lang="en-US" sz="584" dirty="0"/>
          </a:p>
        </p:txBody>
      </p:sp>
      <p:sp>
        <p:nvSpPr>
          <p:cNvPr id="18" name="Text 15"/>
          <p:cNvSpPr/>
          <p:nvPr/>
        </p:nvSpPr>
        <p:spPr>
          <a:xfrm>
            <a:off x="742950" y="4289822"/>
            <a:ext cx="32575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033A0"/>
                </a:solidFill>
              </a:rPr>
              <a:t>4. Phase de Notification</a:t>
            </a:r>
            <a:endParaRPr lang="en-US" sz="987" dirty="0"/>
          </a:p>
        </p:txBody>
      </p:sp>
      <p:sp>
        <p:nvSpPr>
          <p:cNvPr id="19" name="Text 16"/>
          <p:cNvSpPr/>
          <p:nvPr/>
        </p:nvSpPr>
        <p:spPr>
          <a:xfrm>
            <a:off x="742950" y="4520208"/>
            <a:ext cx="32575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1A1A1A"/>
                </a:solidFill>
              </a:rPr>
              <a:t>Le serveur pousse les alertes de confirmation ou de conflit directement vers l'interface client.</a:t>
            </a:r>
            <a:endParaRPr lang="en-US" sz="834" dirty="0"/>
          </a:p>
        </p:txBody>
      </p:sp>
      <p:sp>
        <p:nvSpPr>
          <p:cNvPr id="20" name="Shape 17"/>
          <p:cNvSpPr/>
          <p:nvPr/>
        </p:nvSpPr>
        <p:spPr>
          <a:xfrm>
            <a:off x="742950" y="4898827"/>
            <a:ext cx="674861" cy="130373"/>
          </a:xfrm>
          <a:prstGeom prst="rect">
            <a:avLst/>
          </a:prstGeom>
          <a:solidFill>
            <a:srgbClr val="D9381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1" name="Text 18"/>
          <p:cNvSpPr/>
          <p:nvPr/>
        </p:nvSpPr>
        <p:spPr>
          <a:xfrm>
            <a:off x="742950" y="4898827"/>
            <a:ext cx="674861" cy="130373"/>
          </a:xfrm>
          <a:prstGeom prst="rect">
            <a:avLst/>
          </a:prstGeom>
          <a:noFill/>
          <a:ln/>
        </p:spPr>
        <p:txBody>
          <a:bodyPr wrap="none" lIns="68072" tIns="17018" rIns="68072" bIns="0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2F2F2"/>
                </a:solidFill>
              </a:rPr>
              <a:t>Sockets TCP</a:t>
            </a:r>
            <a:endParaRPr lang="en-US" sz="584" dirty="0"/>
          </a:p>
        </p:txBody>
      </p:sp>
      <p:pic>
        <p:nvPicPr>
          <p:cNvPr id="22" name="Image 1" descr="Two people riding an escalator at an airport, with an airplane in the background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286250" y="1588569"/>
            <a:ext cx="4286250" cy="2852188"/>
          </a:xfrm>
          <a:prstGeom prst="rect">
            <a:avLst/>
          </a:prstGeom>
        </p:spPr>
      </p:pic>
      <p:sp>
        <p:nvSpPr>
          <p:cNvPr id="23" name="Text 2">
            <a:extLst>
              <a:ext uri="{FF2B5EF4-FFF2-40B4-BE49-F238E27FC236}">
                <a16:creationId xmlns:a16="http://schemas.microsoft.com/office/drawing/2014/main" id="{446F6C23-1A90-2655-D472-AAB12526303E}"/>
              </a:ext>
            </a:extLst>
          </p:cNvPr>
          <p:cNvSpPr/>
          <p:nvPr/>
        </p:nvSpPr>
        <p:spPr>
          <a:xfrm>
            <a:off x="8801440" y="4855340"/>
            <a:ext cx="233782" cy="3302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b="1" kern="0" spc="-1" dirty="0">
                <a:solidFill>
                  <a:srgbClr val="1A1A1A"/>
                </a:solidFill>
              </a:rPr>
              <a:t>10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374" y="1850924"/>
            <a:ext cx="9144000" cy="123765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" name="Shape 1"/>
          <p:cNvSpPr/>
          <p:nvPr/>
        </p:nvSpPr>
        <p:spPr>
          <a:xfrm>
            <a:off x="-7374" y="3060004"/>
            <a:ext cx="9144000" cy="28575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527257" y="2434411"/>
            <a:ext cx="8572499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121" b="1" kern="0" spc="-1" dirty="0">
                <a:solidFill>
                  <a:srgbClr val="1A1A1A"/>
                </a:solidFill>
              </a:rPr>
              <a:t>Démonstration</a:t>
            </a:r>
            <a:endParaRPr lang="en-US" sz="2121" dirty="0"/>
          </a:p>
        </p:txBody>
      </p:sp>
      <p:sp>
        <p:nvSpPr>
          <p:cNvPr id="6" name="Text 3"/>
          <p:cNvSpPr/>
          <p:nvPr/>
        </p:nvSpPr>
        <p:spPr>
          <a:xfrm>
            <a:off x="0" y="1351955"/>
            <a:ext cx="7429500" cy="3791545"/>
          </a:xfrm>
          <a:prstGeom prst="rect">
            <a:avLst/>
          </a:prstGeom>
          <a:noFill/>
          <a:ln/>
        </p:spPr>
        <p:txBody>
          <a:bodyPr wrap="square" lIns="0" tIns="0" rIns="680339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endParaRPr lang="en-US" sz="834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857D59-65E3-85F6-269F-210D6A111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940" y="0"/>
            <a:ext cx="5567990" cy="5143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75D260-CD11-45A3-79D3-5E96D3FD769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5532"/>
          <a:stretch>
            <a:fillRect/>
          </a:stretch>
        </p:blipFill>
        <p:spPr>
          <a:xfrm>
            <a:off x="7827217" y="1916205"/>
            <a:ext cx="1134837" cy="1172374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11B74013-DF49-2A4C-2540-9DD86055EB63}"/>
              </a:ext>
            </a:extLst>
          </p:cNvPr>
          <p:cNvSpPr/>
          <p:nvPr/>
        </p:nvSpPr>
        <p:spPr>
          <a:xfrm>
            <a:off x="8845163" y="4744465"/>
            <a:ext cx="233782" cy="3302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b="1" kern="0" spc="-1" dirty="0">
                <a:solidFill>
                  <a:srgbClr val="1A1A1A"/>
                </a:solidFill>
              </a:rPr>
              <a:t>11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5726441" cy="51435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" name="Shape 1"/>
          <p:cNvSpPr/>
          <p:nvPr/>
        </p:nvSpPr>
        <p:spPr>
          <a:xfrm>
            <a:off x="5697866" y="0"/>
            <a:ext cx="28575" cy="51435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571500" y="871538"/>
            <a:ext cx="5143500" cy="7543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36" b="1" kern="0" spc="-2" dirty="0">
                <a:solidFill>
                  <a:srgbClr val="1A1A1A"/>
                </a:solidFill>
              </a:rPr>
              <a:t>Une Base Solide pour les Services Distribués</a:t>
            </a:r>
            <a:endParaRPr lang="en-US" sz="2436" dirty="0"/>
          </a:p>
        </p:txBody>
      </p:sp>
      <p:sp>
        <p:nvSpPr>
          <p:cNvPr id="6" name="Text 3"/>
          <p:cNvSpPr/>
          <p:nvPr/>
        </p:nvSpPr>
        <p:spPr>
          <a:xfrm>
            <a:off x="571500" y="1983060"/>
            <a:ext cx="4714875" cy="373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171450" indent="-171450" algn="l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090" b="1" dirty="0">
                <a:solidFill>
                  <a:srgbClr val="1A1A1A"/>
                </a:solidFill>
              </a:rPr>
              <a:t>Fiabilité Prouvée : Équilibre entre performance et cohérence via une architecture multi-protocole.</a:t>
            </a:r>
            <a:endParaRPr lang="en-US" sz="1090" dirty="0"/>
          </a:p>
        </p:txBody>
      </p:sp>
      <p:sp>
        <p:nvSpPr>
          <p:cNvPr id="7" name="Text 4"/>
          <p:cNvSpPr/>
          <p:nvPr/>
        </p:nvSpPr>
        <p:spPr>
          <a:xfrm>
            <a:off x="571500" y="2525985"/>
            <a:ext cx="4714875" cy="373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171450" indent="-171450" algn="l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090" b="1" dirty="0">
                <a:solidFill>
                  <a:srgbClr val="1A1A1A"/>
                </a:solidFill>
              </a:rPr>
              <a:t>Architecture Moderne : MVVM et Injection de Dépendances pour une expérience client maintenable.</a:t>
            </a:r>
            <a:endParaRPr lang="en-US" sz="1090" dirty="0"/>
          </a:p>
        </p:txBody>
      </p:sp>
      <p:sp>
        <p:nvSpPr>
          <p:cNvPr id="8" name="Text 5"/>
          <p:cNvSpPr/>
          <p:nvPr/>
        </p:nvSpPr>
        <p:spPr>
          <a:xfrm>
            <a:off x="571500" y="3068910"/>
            <a:ext cx="4714875" cy="373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171450" indent="-171450" algn="l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090" b="1" dirty="0">
                <a:solidFill>
                  <a:srgbClr val="1A1A1A"/>
                </a:solidFill>
              </a:rPr>
              <a:t>Évolutivité Future : Conception modulaire permettant l'ajout facile de nouveaux services.</a:t>
            </a:r>
            <a:endParaRPr lang="en-US" sz="1090" dirty="0"/>
          </a:p>
        </p:txBody>
      </p:sp>
      <p:sp>
        <p:nvSpPr>
          <p:cNvPr id="9" name="Text 6"/>
          <p:cNvSpPr/>
          <p:nvPr/>
        </p:nvSpPr>
        <p:spPr>
          <a:xfrm>
            <a:off x="571500" y="4214813"/>
            <a:ext cx="3571875" cy="928688"/>
          </a:xfrm>
          <a:prstGeom prst="rect">
            <a:avLst/>
          </a:prstGeom>
          <a:noFill/>
          <a:ln/>
        </p:spPr>
        <p:txBody>
          <a:bodyPr wrap="square" lIns="0" tIns="0" rIns="0" bIns="340233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0033A0"/>
                </a:solidFill>
              </a:rPr>
              <a:t>FlyR démontre que les systèmes distribués peuvent allier haute performance et cohérence stricte grâce à une ingénierie logicielle rigoureuse.</a:t>
            </a:r>
            <a:endParaRPr lang="en-US" sz="1050" dirty="0"/>
          </a:p>
        </p:txBody>
      </p:sp>
      <p:sp>
        <p:nvSpPr>
          <p:cNvPr id="10" name="Shape 7"/>
          <p:cNvSpPr/>
          <p:nvPr/>
        </p:nvSpPr>
        <p:spPr>
          <a:xfrm>
            <a:off x="5715000" y="0"/>
            <a:ext cx="3429000" cy="5143500"/>
          </a:xfrm>
          <a:prstGeom prst="rect">
            <a:avLst/>
          </a:prstGeom>
          <a:solidFill>
            <a:srgbClr val="0033A0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B86B6B-35A8-433A-0D39-88EFDA9C0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375" y="622010"/>
            <a:ext cx="5529125" cy="4665199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F7D3A377-07FB-3E39-0BD2-C6314C8C9593}"/>
              </a:ext>
            </a:extLst>
          </p:cNvPr>
          <p:cNvSpPr/>
          <p:nvPr/>
        </p:nvSpPr>
        <p:spPr>
          <a:xfrm>
            <a:off x="8801440" y="4744465"/>
            <a:ext cx="233782" cy="3302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b="1" kern="0" spc="-1" dirty="0">
                <a:solidFill>
                  <a:schemeClr val="bg1"/>
                </a:solidFill>
              </a:rPr>
              <a:t>12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12090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" name="Shape 1"/>
          <p:cNvSpPr/>
          <p:nvPr/>
        </p:nvSpPr>
        <p:spPr>
          <a:xfrm>
            <a:off x="0" y="1180505"/>
            <a:ext cx="9144000" cy="28575"/>
          </a:xfrm>
          <a:prstGeom prst="rect">
            <a:avLst/>
          </a:prstGeom>
          <a:solidFill>
            <a:srgbClr val="0033A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571500" y="628650"/>
            <a:ext cx="1412310" cy="3411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121" b="1" kern="0" spc="-1" dirty="0">
                <a:solidFill>
                  <a:srgbClr val="1A1A1A"/>
                </a:solidFill>
              </a:rPr>
              <a:t>Introduction</a:t>
            </a:r>
            <a:endParaRPr lang="en-US" sz="2121" dirty="0"/>
          </a:p>
        </p:txBody>
      </p:sp>
      <p:sp>
        <p:nvSpPr>
          <p:cNvPr id="6" name="Text 3"/>
          <p:cNvSpPr/>
          <p:nvPr/>
        </p:nvSpPr>
        <p:spPr>
          <a:xfrm>
            <a:off x="571500" y="1466255"/>
            <a:ext cx="3857625" cy="151400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fr-FR" sz="1159" dirty="0" err="1">
                <a:solidFill>
                  <a:srgbClr val="1A1A1A"/>
                </a:solidFill>
              </a:rPr>
              <a:t>FlyR</a:t>
            </a:r>
            <a:r>
              <a:rPr lang="fr-FR" sz="1159" dirty="0">
                <a:solidFill>
                  <a:srgbClr val="1A1A1A"/>
                </a:solidFill>
              </a:rPr>
              <a:t> est une application de réservation de vols conçue comme un système distribué. L’idée est de reproduire le fonctionnement d’une plateforme réelle : des utilisateurs recherchent des vols, consultent les places disponibles et effectuent des réservations, parfois en même temps.</a:t>
            </a:r>
            <a:br>
              <a:rPr lang="fr-FR" sz="1159" dirty="0">
                <a:solidFill>
                  <a:srgbClr val="1A1A1A"/>
                </a:solidFill>
              </a:rPr>
            </a:br>
            <a:endParaRPr lang="en-US" sz="1159" dirty="0">
              <a:solidFill>
                <a:srgbClr val="1A1A1A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785813" y="3642445"/>
            <a:ext cx="364331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033A0"/>
                </a:solidFill>
              </a:rPr>
              <a:t>Problèmes Clés :</a:t>
            </a:r>
            <a:endParaRPr lang="en-US" sz="1193" dirty="0"/>
          </a:p>
        </p:txBody>
      </p:sp>
      <p:sp>
        <p:nvSpPr>
          <p:cNvPr id="9" name="Text 6"/>
          <p:cNvSpPr/>
          <p:nvPr/>
        </p:nvSpPr>
        <p:spPr>
          <a:xfrm>
            <a:off x="785813" y="3962995"/>
            <a:ext cx="3643313" cy="74219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fr-FR" sz="1090" b="1" dirty="0">
                <a:solidFill>
                  <a:srgbClr val="1A1A1A"/>
                </a:solidFill>
              </a:rPr>
              <a:t>Garantir la cohérence des données — éviter les doubles réservations — tout en restant rapide et en informant l’utilisateur en temps réel.</a:t>
            </a:r>
            <a:endParaRPr lang="en-US" sz="1090" b="1" dirty="0">
              <a:solidFill>
                <a:srgbClr val="1A1A1A"/>
              </a:solidFill>
            </a:endParaRPr>
          </a:p>
        </p:txBody>
      </p:sp>
      <p:pic>
        <p:nvPicPr>
          <p:cNvPr id="10" name="Image 1" descr="Airplane on runway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57750" y="1882974"/>
            <a:ext cx="3571875" cy="2381250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8F645918-5F43-A9AA-2E7B-7529F46B4526}"/>
              </a:ext>
            </a:extLst>
          </p:cNvPr>
          <p:cNvSpPr/>
          <p:nvPr/>
        </p:nvSpPr>
        <p:spPr>
          <a:xfrm>
            <a:off x="8918331" y="4744465"/>
            <a:ext cx="116891" cy="3302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b="1" kern="0" spc="-1" dirty="0">
                <a:solidFill>
                  <a:srgbClr val="1A1A1A"/>
                </a:solidFill>
              </a:rPr>
              <a:t>2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657225"/>
            <a:ext cx="85725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36" b="1" kern="0" spc="-1" dirty="0">
                <a:solidFill>
                  <a:srgbClr val="1A1A1A"/>
                </a:solidFill>
              </a:rPr>
              <a:t>Stratégie Multi-Protocole</a:t>
            </a:r>
            <a:endParaRPr lang="en-US" sz="2436" dirty="0"/>
          </a:p>
        </p:txBody>
      </p:sp>
      <p:sp>
        <p:nvSpPr>
          <p:cNvPr id="4" name="Text 1"/>
          <p:cNvSpPr/>
          <p:nvPr/>
        </p:nvSpPr>
        <p:spPr>
          <a:xfrm>
            <a:off x="571500" y="1551980"/>
            <a:ext cx="714375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69" dirty="0">
                <a:solidFill>
                  <a:srgbClr val="1A1A1A"/>
                </a:solidFill>
              </a:rPr>
              <a:t>FlyR utilise une architecture hybride pour allouer chaque tâche au protocole le plus adapté, optimisant ainsi la performance et la fiabilité du système distribué.</a:t>
            </a:r>
            <a:endParaRPr lang="en-US" sz="1269" dirty="0"/>
          </a:p>
        </p:txBody>
      </p:sp>
      <p:sp>
        <p:nvSpPr>
          <p:cNvPr id="5" name="Shape 2"/>
          <p:cNvSpPr/>
          <p:nvPr/>
        </p:nvSpPr>
        <p:spPr>
          <a:xfrm>
            <a:off x="578644" y="2430661"/>
            <a:ext cx="1117718" cy="351830"/>
          </a:xfrm>
          <a:prstGeom prst="rect">
            <a:avLst/>
          </a:prstGeom>
          <a:solidFill>
            <a:srgbClr val="0033A0"/>
          </a:solidFill>
          <a:ln w="18288">
            <a:solidFill>
              <a:srgbClr val="1A1A1A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6" name="Text 3"/>
          <p:cNvSpPr/>
          <p:nvPr/>
        </p:nvSpPr>
        <p:spPr>
          <a:xfrm>
            <a:off x="578644" y="2430661"/>
            <a:ext cx="1117718" cy="351830"/>
          </a:xfrm>
          <a:prstGeom prst="rect">
            <a:avLst/>
          </a:prstGeom>
          <a:noFill/>
          <a:ln/>
        </p:spPr>
        <p:txBody>
          <a:bodyPr wrap="square" lIns="170053" tIns="170053" rIns="0" bIns="0" rtlCol="0" anchor="ctr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1" dirty="0">
                <a:solidFill>
                  <a:srgbClr val="F2F2F2"/>
                </a:solidFill>
              </a:rPr>
              <a:t>Protocole</a:t>
            </a:r>
            <a:endParaRPr lang="en-US" sz="987" dirty="0"/>
          </a:p>
        </p:txBody>
      </p:sp>
      <p:sp>
        <p:nvSpPr>
          <p:cNvPr id="7" name="Shape 4"/>
          <p:cNvSpPr/>
          <p:nvPr/>
        </p:nvSpPr>
        <p:spPr>
          <a:xfrm>
            <a:off x="1695580" y="2430661"/>
            <a:ext cx="2608250" cy="351830"/>
          </a:xfrm>
          <a:prstGeom prst="rect">
            <a:avLst/>
          </a:prstGeom>
          <a:solidFill>
            <a:srgbClr val="0033A0"/>
          </a:solidFill>
          <a:ln w="18288">
            <a:solidFill>
              <a:srgbClr val="1A1A1A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8" name="Text 5"/>
          <p:cNvSpPr/>
          <p:nvPr/>
        </p:nvSpPr>
        <p:spPr>
          <a:xfrm>
            <a:off x="1695580" y="2430661"/>
            <a:ext cx="2608250" cy="351830"/>
          </a:xfrm>
          <a:prstGeom prst="rect">
            <a:avLst/>
          </a:prstGeom>
          <a:noFill/>
          <a:ln/>
        </p:spPr>
        <p:txBody>
          <a:bodyPr wrap="square" lIns="170053" tIns="170053" rIns="0" bIns="0" rtlCol="0" anchor="ctr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1" dirty="0">
                <a:solidFill>
                  <a:srgbClr val="F2F2F2"/>
                </a:solidFill>
              </a:rPr>
              <a:t>Fonction Principale</a:t>
            </a:r>
            <a:endParaRPr lang="en-US" sz="987" dirty="0"/>
          </a:p>
        </p:txBody>
      </p:sp>
      <p:sp>
        <p:nvSpPr>
          <p:cNvPr id="9" name="Shape 6"/>
          <p:cNvSpPr/>
          <p:nvPr/>
        </p:nvSpPr>
        <p:spPr>
          <a:xfrm>
            <a:off x="4303300" y="2430661"/>
            <a:ext cx="4262056" cy="351830"/>
          </a:xfrm>
          <a:prstGeom prst="rect">
            <a:avLst/>
          </a:prstGeom>
          <a:solidFill>
            <a:srgbClr val="0033A0"/>
          </a:solidFill>
          <a:ln w="18288">
            <a:solidFill>
              <a:srgbClr val="1A1A1A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0" name="Text 7"/>
          <p:cNvSpPr/>
          <p:nvPr/>
        </p:nvSpPr>
        <p:spPr>
          <a:xfrm>
            <a:off x="4303300" y="2430661"/>
            <a:ext cx="4262056" cy="351830"/>
          </a:xfrm>
          <a:prstGeom prst="rect">
            <a:avLst/>
          </a:prstGeom>
          <a:noFill/>
          <a:ln/>
        </p:spPr>
        <p:txBody>
          <a:bodyPr wrap="square" lIns="170053" tIns="170053" rIns="0" bIns="0" rtlCol="0" anchor="ctr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1" dirty="0">
                <a:solidFill>
                  <a:srgbClr val="F2F2F2"/>
                </a:solidFill>
              </a:rPr>
              <a:t>Bénéfice Clé</a:t>
            </a:r>
            <a:endParaRPr lang="en-US" sz="987" dirty="0"/>
          </a:p>
        </p:txBody>
      </p:sp>
      <p:sp>
        <p:nvSpPr>
          <p:cNvPr id="11" name="Text 8"/>
          <p:cNvSpPr/>
          <p:nvPr/>
        </p:nvSpPr>
        <p:spPr>
          <a:xfrm>
            <a:off x="578644" y="2768203"/>
            <a:ext cx="1116155" cy="337179"/>
          </a:xfrm>
          <a:prstGeom prst="rect">
            <a:avLst/>
          </a:prstGeom>
          <a:noFill/>
          <a:ln/>
        </p:spPr>
        <p:txBody>
          <a:bodyPr wrap="square" lIns="170053" tIns="170053" rIns="0" bIns="0" rtlCol="0" anchor="ctr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85" b="1" dirty="0">
                <a:solidFill>
                  <a:srgbClr val="D9381E"/>
                </a:solidFill>
              </a:rPr>
              <a:t>REST (JAX-RS)</a:t>
            </a:r>
            <a:endParaRPr lang="en-US" sz="885" dirty="0"/>
          </a:p>
        </p:txBody>
      </p:sp>
      <p:sp>
        <p:nvSpPr>
          <p:cNvPr id="12" name="Text 9"/>
          <p:cNvSpPr/>
          <p:nvPr/>
        </p:nvSpPr>
        <p:spPr>
          <a:xfrm>
            <a:off x="1694799" y="2768203"/>
            <a:ext cx="2608501" cy="337179"/>
          </a:xfrm>
          <a:prstGeom prst="rect">
            <a:avLst/>
          </a:prstGeom>
          <a:noFill/>
          <a:ln/>
        </p:spPr>
        <p:txBody>
          <a:bodyPr wrap="square" lIns="170053" tIns="170053" rIns="0" bIns="0" rtlCol="0" anchor="ctr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Opérations de Lecture (Search)</a:t>
            </a:r>
            <a:endParaRPr lang="en-US" sz="942" dirty="0"/>
          </a:p>
        </p:txBody>
      </p:sp>
      <p:sp>
        <p:nvSpPr>
          <p:cNvPr id="13" name="Text 10"/>
          <p:cNvSpPr/>
          <p:nvPr/>
        </p:nvSpPr>
        <p:spPr>
          <a:xfrm>
            <a:off x="4303300" y="2768203"/>
            <a:ext cx="4262056" cy="337179"/>
          </a:xfrm>
          <a:prstGeom prst="rect">
            <a:avLst/>
          </a:prstGeom>
          <a:noFill/>
          <a:ln/>
        </p:spPr>
        <p:txBody>
          <a:bodyPr wrap="square" lIns="170053" tIns="170053" rIns="0" bIns="0" rtlCol="0" anchor="ctr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Haute scalabilité et faible latence pour les requêtes fréquentes.</a:t>
            </a:r>
            <a:endParaRPr lang="en-US" sz="942" dirty="0"/>
          </a:p>
        </p:txBody>
      </p:sp>
      <p:sp>
        <p:nvSpPr>
          <p:cNvPr id="14" name="Text 11"/>
          <p:cNvSpPr/>
          <p:nvPr/>
        </p:nvSpPr>
        <p:spPr>
          <a:xfrm>
            <a:off x="578644" y="3105383"/>
            <a:ext cx="1116155" cy="517196"/>
          </a:xfrm>
          <a:prstGeom prst="rect">
            <a:avLst/>
          </a:prstGeom>
          <a:noFill/>
          <a:ln/>
        </p:spPr>
        <p:txBody>
          <a:bodyPr wrap="square" lIns="170053" tIns="170053" rIns="0" bIns="0" rtlCol="0" anchor="ctr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85" b="1" dirty="0">
                <a:solidFill>
                  <a:srgbClr val="D9381E"/>
                </a:solidFill>
              </a:rPr>
              <a:t>SOAP (JAX-WS)</a:t>
            </a:r>
            <a:endParaRPr lang="en-US" sz="885" dirty="0"/>
          </a:p>
        </p:txBody>
      </p:sp>
      <p:sp>
        <p:nvSpPr>
          <p:cNvPr id="15" name="Text 12"/>
          <p:cNvSpPr/>
          <p:nvPr/>
        </p:nvSpPr>
        <p:spPr>
          <a:xfrm>
            <a:off x="1694799" y="3105383"/>
            <a:ext cx="2608501" cy="517196"/>
          </a:xfrm>
          <a:prstGeom prst="rect">
            <a:avLst/>
          </a:prstGeom>
          <a:noFill/>
          <a:ln/>
        </p:spPr>
        <p:txBody>
          <a:bodyPr wrap="square" lIns="170053" tIns="170053" rIns="0" bIns="0" rtlCol="0" anchor="ctr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Opérations Transactionnelles (Book/Cancel)</a:t>
            </a:r>
            <a:endParaRPr lang="en-US" sz="942" dirty="0"/>
          </a:p>
        </p:txBody>
      </p:sp>
      <p:sp>
        <p:nvSpPr>
          <p:cNvPr id="16" name="Text 13"/>
          <p:cNvSpPr/>
          <p:nvPr/>
        </p:nvSpPr>
        <p:spPr>
          <a:xfrm>
            <a:off x="4303300" y="3105383"/>
            <a:ext cx="4262056" cy="517196"/>
          </a:xfrm>
          <a:prstGeom prst="rect">
            <a:avLst/>
          </a:prstGeom>
          <a:noFill/>
          <a:ln/>
        </p:spPr>
        <p:txBody>
          <a:bodyPr wrap="square" lIns="170053" tIns="170053" rIns="0" bIns="0" rtlCol="0" anchor="ctr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Sécurité et intégrité via transactions pour les changements d'état critiques.</a:t>
            </a:r>
            <a:endParaRPr lang="en-US" sz="942" dirty="0"/>
          </a:p>
        </p:txBody>
      </p:sp>
      <p:sp>
        <p:nvSpPr>
          <p:cNvPr id="17" name="Text 14"/>
          <p:cNvSpPr/>
          <p:nvPr/>
        </p:nvSpPr>
        <p:spPr>
          <a:xfrm>
            <a:off x="578644" y="3622579"/>
            <a:ext cx="1116155" cy="337179"/>
          </a:xfrm>
          <a:prstGeom prst="rect">
            <a:avLst/>
          </a:prstGeom>
          <a:noFill/>
          <a:ln/>
        </p:spPr>
        <p:txBody>
          <a:bodyPr wrap="square" lIns="170053" tIns="170053" rIns="0" bIns="0" rtlCol="0" anchor="ctr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85" b="1" dirty="0">
                <a:solidFill>
                  <a:srgbClr val="D9381E"/>
                </a:solidFill>
              </a:rPr>
              <a:t>RMI</a:t>
            </a:r>
            <a:endParaRPr lang="en-US" sz="885" dirty="0"/>
          </a:p>
        </p:txBody>
      </p:sp>
      <p:sp>
        <p:nvSpPr>
          <p:cNvPr id="18" name="Text 15"/>
          <p:cNvSpPr/>
          <p:nvPr/>
        </p:nvSpPr>
        <p:spPr>
          <a:xfrm>
            <a:off x="1694799" y="3622579"/>
            <a:ext cx="2608501" cy="337179"/>
          </a:xfrm>
          <a:prstGeom prst="rect">
            <a:avLst/>
          </a:prstGeom>
          <a:noFill/>
          <a:ln/>
        </p:spPr>
        <p:txBody>
          <a:bodyPr wrap="square" lIns="170053" tIns="170053" rIns="0" bIns="0" rtlCol="0" anchor="ctr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Communication Interne Serveur</a:t>
            </a:r>
            <a:endParaRPr lang="en-US" sz="942" dirty="0"/>
          </a:p>
        </p:txBody>
      </p:sp>
      <p:sp>
        <p:nvSpPr>
          <p:cNvPr id="19" name="Text 16"/>
          <p:cNvSpPr/>
          <p:nvPr/>
        </p:nvSpPr>
        <p:spPr>
          <a:xfrm>
            <a:off x="4303300" y="3622579"/>
            <a:ext cx="4262056" cy="337179"/>
          </a:xfrm>
          <a:prstGeom prst="rect">
            <a:avLst/>
          </a:prstGeom>
          <a:noFill/>
          <a:ln/>
        </p:spPr>
        <p:txBody>
          <a:bodyPr wrap="square" lIns="170053" tIns="170053" rIns="0" bIns="0" rtlCol="0" anchor="ctr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Haute performance binaire et isolation entre les services backend.</a:t>
            </a:r>
            <a:endParaRPr lang="en-US" sz="942" dirty="0"/>
          </a:p>
        </p:txBody>
      </p:sp>
      <p:sp>
        <p:nvSpPr>
          <p:cNvPr id="20" name="Text 17"/>
          <p:cNvSpPr/>
          <p:nvPr/>
        </p:nvSpPr>
        <p:spPr>
          <a:xfrm>
            <a:off x="578644" y="3959758"/>
            <a:ext cx="1116155" cy="337179"/>
          </a:xfrm>
          <a:prstGeom prst="rect">
            <a:avLst/>
          </a:prstGeom>
          <a:noFill/>
          <a:ln/>
        </p:spPr>
        <p:txBody>
          <a:bodyPr wrap="square" lIns="170053" tIns="170053" rIns="0" bIns="0" rtlCol="0" anchor="ctr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85" b="1" dirty="0">
                <a:solidFill>
                  <a:srgbClr val="D9381E"/>
                </a:solidFill>
              </a:rPr>
              <a:t>Sockets TCP</a:t>
            </a:r>
            <a:endParaRPr lang="en-US" sz="885" dirty="0"/>
          </a:p>
        </p:txBody>
      </p:sp>
      <p:sp>
        <p:nvSpPr>
          <p:cNvPr id="21" name="Text 18"/>
          <p:cNvSpPr/>
          <p:nvPr/>
        </p:nvSpPr>
        <p:spPr>
          <a:xfrm>
            <a:off x="1694799" y="3959758"/>
            <a:ext cx="2608501" cy="337179"/>
          </a:xfrm>
          <a:prstGeom prst="rect">
            <a:avLst/>
          </a:prstGeom>
          <a:noFill/>
          <a:ln/>
        </p:spPr>
        <p:txBody>
          <a:bodyPr wrap="square" lIns="170053" tIns="170053" rIns="0" bIns="0" rtlCol="0" anchor="ctr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Notifications Temps Réel</a:t>
            </a:r>
            <a:endParaRPr lang="en-US" sz="942" dirty="0"/>
          </a:p>
        </p:txBody>
      </p:sp>
      <p:sp>
        <p:nvSpPr>
          <p:cNvPr id="22" name="Text 19"/>
          <p:cNvSpPr/>
          <p:nvPr/>
        </p:nvSpPr>
        <p:spPr>
          <a:xfrm>
            <a:off x="4303300" y="3959758"/>
            <a:ext cx="4262056" cy="337179"/>
          </a:xfrm>
          <a:prstGeom prst="rect">
            <a:avLst/>
          </a:prstGeom>
          <a:noFill/>
          <a:ln/>
        </p:spPr>
        <p:txBody>
          <a:bodyPr wrap="square" lIns="170053" tIns="170053" rIns="0" bIns="0" rtlCol="0" anchor="ctr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Push instantané pour la mise à jour de la concurrence.</a:t>
            </a:r>
            <a:endParaRPr lang="en-US" sz="942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5799BEE9-E6C6-6D31-C583-4FFAFF64E45C}"/>
              </a:ext>
            </a:extLst>
          </p:cNvPr>
          <p:cNvSpPr/>
          <p:nvPr/>
        </p:nvSpPr>
        <p:spPr>
          <a:xfrm>
            <a:off x="8918331" y="4744465"/>
            <a:ext cx="116891" cy="3302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b="1" kern="0" spc="-1" dirty="0">
                <a:solidFill>
                  <a:srgbClr val="1A1A1A"/>
                </a:solidFill>
              </a:rPr>
              <a:t>3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1385888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" name="Shape 1"/>
          <p:cNvSpPr/>
          <p:nvPr/>
        </p:nvSpPr>
        <p:spPr>
          <a:xfrm>
            <a:off x="0" y="1357313"/>
            <a:ext cx="9144000" cy="28575"/>
          </a:xfrm>
          <a:prstGeom prst="rect">
            <a:avLst/>
          </a:prstGeom>
          <a:solidFill>
            <a:srgbClr val="0033A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571500" y="864394"/>
            <a:ext cx="5329712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8" b="1" kern="0" spc="-1" dirty="0">
                <a:solidFill>
                  <a:srgbClr val="1A1A1A"/>
                </a:solidFill>
              </a:rPr>
              <a:t>Intégrité des Données Relationnelles</a:t>
            </a:r>
            <a:endParaRPr lang="en-US" sz="1808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86625" y="428625"/>
            <a:ext cx="1285875" cy="8572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1500" y="1714500"/>
            <a:ext cx="4277683" cy="43947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050" dirty="0">
                <a:solidFill>
                  <a:srgbClr val="1A1A1A"/>
                </a:solidFill>
              </a:rPr>
              <a:t>La base de données MySQL encapsule les opérations critiques dans des transactions, le système garantit l'atomicité et évite les mises à jour partielles.</a:t>
            </a:r>
            <a:endParaRPr lang="en-US" sz="1050" dirty="0"/>
          </a:p>
        </p:txBody>
      </p:sp>
      <p:sp>
        <p:nvSpPr>
          <p:cNvPr id="8" name="Text 4"/>
          <p:cNvSpPr/>
          <p:nvPr/>
        </p:nvSpPr>
        <p:spPr>
          <a:xfrm>
            <a:off x="571500" y="2614613"/>
            <a:ext cx="427768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050" dirty="0">
                <a:solidFill>
                  <a:srgbClr val="1A1A1A"/>
                </a:solidFill>
              </a:rPr>
              <a:t>Une gestion stricte des états est appliquée via des indicateurs de statut :</a:t>
            </a:r>
            <a:endParaRPr lang="en-US" sz="1050" dirty="0"/>
          </a:p>
        </p:txBody>
      </p:sp>
      <p:sp>
        <p:nvSpPr>
          <p:cNvPr id="9" name="Shape 5"/>
          <p:cNvSpPr/>
          <p:nvPr/>
        </p:nvSpPr>
        <p:spPr>
          <a:xfrm>
            <a:off x="571500" y="3286125"/>
            <a:ext cx="751768" cy="183952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0" name="Text 6"/>
          <p:cNvSpPr/>
          <p:nvPr/>
        </p:nvSpPr>
        <p:spPr>
          <a:xfrm>
            <a:off x="571500" y="3286125"/>
            <a:ext cx="751768" cy="183952"/>
          </a:xfrm>
          <a:prstGeom prst="rect">
            <a:avLst/>
          </a:prstGeom>
          <a:noFill/>
          <a:ln/>
        </p:spPr>
        <p:txBody>
          <a:bodyPr wrap="none" lIns="85090" tIns="34036" rIns="8509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2F2F2"/>
                </a:solidFill>
              </a:rPr>
              <a:t>Confirmé</a:t>
            </a:r>
            <a:endParaRPr lang="en-US" sz="784" dirty="0"/>
          </a:p>
        </p:txBody>
      </p:sp>
      <p:sp>
        <p:nvSpPr>
          <p:cNvPr id="11" name="Shape 7"/>
          <p:cNvSpPr/>
          <p:nvPr/>
        </p:nvSpPr>
        <p:spPr>
          <a:xfrm>
            <a:off x="1424425" y="3286125"/>
            <a:ext cx="622595" cy="183952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2" name="Text 8"/>
          <p:cNvSpPr/>
          <p:nvPr/>
        </p:nvSpPr>
        <p:spPr>
          <a:xfrm>
            <a:off x="1424425" y="3286125"/>
            <a:ext cx="622595" cy="183952"/>
          </a:xfrm>
          <a:prstGeom prst="rect">
            <a:avLst/>
          </a:prstGeom>
          <a:noFill/>
          <a:ln/>
        </p:spPr>
        <p:txBody>
          <a:bodyPr wrap="none" lIns="85090" tIns="34036" rIns="8509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2F2F2"/>
                </a:solidFill>
              </a:rPr>
              <a:t>Annulé</a:t>
            </a:r>
            <a:endParaRPr lang="en-US" sz="784" dirty="0"/>
          </a:p>
        </p:txBody>
      </p:sp>
      <p:sp>
        <p:nvSpPr>
          <p:cNvPr id="13" name="Shape 9"/>
          <p:cNvSpPr/>
          <p:nvPr/>
        </p:nvSpPr>
        <p:spPr>
          <a:xfrm>
            <a:off x="2148176" y="3286125"/>
            <a:ext cx="468195" cy="183952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4" name="Text 10"/>
          <p:cNvSpPr/>
          <p:nvPr/>
        </p:nvSpPr>
        <p:spPr>
          <a:xfrm>
            <a:off x="2148176" y="3286125"/>
            <a:ext cx="468195" cy="183952"/>
          </a:xfrm>
          <a:prstGeom prst="rect">
            <a:avLst/>
          </a:prstGeom>
          <a:noFill/>
          <a:ln/>
        </p:spPr>
        <p:txBody>
          <a:bodyPr wrap="none" lIns="85090" tIns="34036" rIns="8509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2F2F2"/>
                </a:solidFill>
              </a:rPr>
              <a:t>Libre</a:t>
            </a:r>
            <a:endParaRPr lang="en-US" sz="784" dirty="0"/>
          </a:p>
        </p:txBody>
      </p:sp>
      <p:sp>
        <p:nvSpPr>
          <p:cNvPr id="15" name="Shape 11"/>
          <p:cNvSpPr/>
          <p:nvPr/>
        </p:nvSpPr>
        <p:spPr>
          <a:xfrm>
            <a:off x="2717527" y="3286125"/>
            <a:ext cx="623069" cy="183952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6" name="Text 12"/>
          <p:cNvSpPr/>
          <p:nvPr/>
        </p:nvSpPr>
        <p:spPr>
          <a:xfrm>
            <a:off x="2717527" y="3286125"/>
            <a:ext cx="623069" cy="183952"/>
          </a:xfrm>
          <a:prstGeom prst="rect">
            <a:avLst/>
          </a:prstGeom>
          <a:noFill/>
          <a:ln/>
        </p:spPr>
        <p:txBody>
          <a:bodyPr wrap="none" lIns="85090" tIns="34036" rIns="8509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2F2F2"/>
                </a:solidFill>
              </a:rPr>
              <a:t>Réservé</a:t>
            </a:r>
            <a:endParaRPr lang="en-US" sz="784" dirty="0"/>
          </a:p>
        </p:txBody>
      </p:sp>
      <p:sp>
        <p:nvSpPr>
          <p:cNvPr id="17" name="Text 13"/>
          <p:cNvSpPr/>
          <p:nvPr/>
        </p:nvSpPr>
        <p:spPr>
          <a:xfrm>
            <a:off x="571500" y="3684389"/>
            <a:ext cx="4277683" cy="607219"/>
          </a:xfrm>
          <a:prstGeom prst="rect">
            <a:avLst/>
          </a:prstGeom>
          <a:noFill/>
          <a:ln/>
        </p:spPr>
        <p:txBody>
          <a:bodyPr wrap="square" lIns="0" tIns="170053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050" i="1" dirty="0">
                <a:solidFill>
                  <a:srgbClr val="1A1A1A"/>
                </a:solidFill>
              </a:rPr>
              <a:t>"L'entité réservation est le noyau du système, liant clients, vols et sièges avec une intégrité référentielle totale."</a:t>
            </a:r>
            <a:endParaRPr lang="en-US" sz="1050" dirty="0"/>
          </a:p>
        </p:txBody>
      </p:sp>
      <p:sp>
        <p:nvSpPr>
          <p:cNvPr id="18" name="Text 14"/>
          <p:cNvSpPr/>
          <p:nvPr/>
        </p:nvSpPr>
        <p:spPr>
          <a:xfrm>
            <a:off x="5720721" y="1714500"/>
            <a:ext cx="285177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D9381E"/>
                </a:solidFill>
              </a:rPr>
              <a:t>Entités Clés</a:t>
            </a:r>
            <a:endParaRPr lang="en-US" sz="987" dirty="0"/>
          </a:p>
        </p:txBody>
      </p:sp>
      <p:sp>
        <p:nvSpPr>
          <p:cNvPr id="19" name="Text 15"/>
          <p:cNvSpPr/>
          <p:nvPr/>
        </p:nvSpPr>
        <p:spPr>
          <a:xfrm>
            <a:off x="5720721" y="2123480"/>
            <a:ext cx="285177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033A0"/>
                </a:solidFill>
              </a:rPr>
              <a:t>Avion</a:t>
            </a:r>
            <a:endParaRPr lang="en-US" sz="1193" dirty="0"/>
          </a:p>
        </p:txBody>
      </p:sp>
      <p:sp>
        <p:nvSpPr>
          <p:cNvPr id="20" name="Text 16"/>
          <p:cNvSpPr/>
          <p:nvPr/>
        </p:nvSpPr>
        <p:spPr>
          <a:xfrm>
            <a:off x="5720721" y="2464594"/>
            <a:ext cx="285177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033A0"/>
                </a:solidFill>
              </a:rPr>
              <a:t>Vol</a:t>
            </a:r>
            <a:endParaRPr lang="en-US" sz="1193" dirty="0"/>
          </a:p>
        </p:txBody>
      </p:sp>
      <p:sp>
        <p:nvSpPr>
          <p:cNvPr id="21" name="Text 17"/>
          <p:cNvSpPr/>
          <p:nvPr/>
        </p:nvSpPr>
        <p:spPr>
          <a:xfrm>
            <a:off x="5720721" y="2805708"/>
            <a:ext cx="285177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033A0"/>
                </a:solidFill>
              </a:rPr>
              <a:t>Siège</a:t>
            </a:r>
            <a:endParaRPr lang="en-US" sz="1193" dirty="0"/>
          </a:p>
        </p:txBody>
      </p:sp>
      <p:sp>
        <p:nvSpPr>
          <p:cNvPr id="22" name="Text 18"/>
          <p:cNvSpPr/>
          <p:nvPr/>
        </p:nvSpPr>
        <p:spPr>
          <a:xfrm>
            <a:off x="5720721" y="3146822"/>
            <a:ext cx="285177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033A0"/>
                </a:solidFill>
              </a:rPr>
              <a:t>Client</a:t>
            </a:r>
            <a:endParaRPr lang="en-US" sz="1193" dirty="0"/>
          </a:p>
        </p:txBody>
      </p:sp>
      <p:sp>
        <p:nvSpPr>
          <p:cNvPr id="23" name="Text 19"/>
          <p:cNvSpPr/>
          <p:nvPr/>
        </p:nvSpPr>
        <p:spPr>
          <a:xfrm>
            <a:off x="5720721" y="3487936"/>
            <a:ext cx="285177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033A0"/>
                </a:solidFill>
              </a:rPr>
              <a:t>Réservation</a:t>
            </a:r>
            <a:endParaRPr lang="en-US" sz="1193" dirty="0"/>
          </a:p>
        </p:txBody>
      </p:sp>
      <p:sp>
        <p:nvSpPr>
          <p:cNvPr id="26" name="Text 2">
            <a:extLst>
              <a:ext uri="{FF2B5EF4-FFF2-40B4-BE49-F238E27FC236}">
                <a16:creationId xmlns:a16="http://schemas.microsoft.com/office/drawing/2014/main" id="{1CC080C8-F96E-9F30-607F-C1BE29902A14}"/>
              </a:ext>
            </a:extLst>
          </p:cNvPr>
          <p:cNvSpPr/>
          <p:nvPr/>
        </p:nvSpPr>
        <p:spPr>
          <a:xfrm>
            <a:off x="8918331" y="4744465"/>
            <a:ext cx="116891" cy="3302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b="1" kern="0" spc="-1" dirty="0">
                <a:solidFill>
                  <a:srgbClr val="1A1A1A"/>
                </a:solidFill>
              </a:rPr>
              <a:t>4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32239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1293019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" name="Shape 1"/>
          <p:cNvSpPr/>
          <p:nvPr/>
        </p:nvSpPr>
        <p:spPr>
          <a:xfrm>
            <a:off x="0" y="1278731"/>
            <a:ext cx="9144000" cy="14288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571500" y="785813"/>
            <a:ext cx="8572500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8" b="1" kern="0" spc="-1" dirty="0">
                <a:solidFill>
                  <a:srgbClr val="1A1A1A"/>
                </a:solidFill>
              </a:rPr>
              <a:t>Architecture Client : MVVM &amp; DI</a:t>
            </a:r>
            <a:endParaRPr lang="en-US" sz="1808" dirty="0"/>
          </a:p>
        </p:txBody>
      </p:sp>
      <p:sp>
        <p:nvSpPr>
          <p:cNvPr id="6" name="Text 3"/>
          <p:cNvSpPr/>
          <p:nvPr/>
        </p:nvSpPr>
        <p:spPr>
          <a:xfrm>
            <a:off x="571500" y="1421606"/>
            <a:ext cx="4286250" cy="233958"/>
          </a:xfrm>
          <a:prstGeom prst="rect">
            <a:avLst/>
          </a:prstGeom>
          <a:noFill/>
          <a:ln/>
        </p:spPr>
        <p:txBody>
          <a:bodyPr wrap="none" lIns="127508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033A0"/>
                </a:solidFill>
              </a:rPr>
              <a:t>Pattern MVVM</a:t>
            </a:r>
            <a:endParaRPr lang="en-US" sz="1193" dirty="0"/>
          </a:p>
        </p:txBody>
      </p:sp>
      <p:sp>
        <p:nvSpPr>
          <p:cNvPr id="7" name="Text 4"/>
          <p:cNvSpPr/>
          <p:nvPr/>
        </p:nvSpPr>
        <p:spPr>
          <a:xfrm>
            <a:off x="571500" y="1727002"/>
            <a:ext cx="4286250" cy="6171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Séparation stricte de la Vue et de la Logique (ViewModel). Garantit une interface réactive où la vue se met à jour automatiquement selon l'état du ViewModel.</a:t>
            </a:r>
            <a:endParaRPr lang="en-US" sz="942" dirty="0"/>
          </a:p>
        </p:txBody>
      </p:sp>
      <p:sp>
        <p:nvSpPr>
          <p:cNvPr id="8" name="Text 5"/>
          <p:cNvSpPr/>
          <p:nvPr/>
        </p:nvSpPr>
        <p:spPr>
          <a:xfrm>
            <a:off x="571500" y="2522748"/>
            <a:ext cx="4286250" cy="233958"/>
          </a:xfrm>
          <a:prstGeom prst="rect">
            <a:avLst/>
          </a:prstGeom>
          <a:noFill/>
          <a:ln/>
        </p:spPr>
        <p:txBody>
          <a:bodyPr wrap="none" lIns="127508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033A0"/>
                </a:solidFill>
              </a:rPr>
              <a:t>Injection de Dépendances</a:t>
            </a:r>
            <a:endParaRPr lang="en-US" sz="1193" dirty="0"/>
          </a:p>
        </p:txBody>
      </p:sp>
      <p:sp>
        <p:nvSpPr>
          <p:cNvPr id="9" name="Text 6"/>
          <p:cNvSpPr/>
          <p:nvPr/>
        </p:nvSpPr>
        <p:spPr>
          <a:xfrm>
            <a:off x="571500" y="2828144"/>
            <a:ext cx="4286250" cy="6171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Conteneur IoC maison pour simplifier la gestion des services réseau et améliorer la testabilité. Permet un remplacement facile des implémentations de services.</a:t>
            </a:r>
            <a:endParaRPr lang="en-US" sz="942" dirty="0"/>
          </a:p>
        </p:txBody>
      </p:sp>
      <p:sp>
        <p:nvSpPr>
          <p:cNvPr id="10" name="Text 7"/>
          <p:cNvSpPr/>
          <p:nvPr/>
        </p:nvSpPr>
        <p:spPr>
          <a:xfrm>
            <a:off x="571500" y="3623890"/>
            <a:ext cx="4286250" cy="233958"/>
          </a:xfrm>
          <a:prstGeom prst="rect">
            <a:avLst/>
          </a:prstGeom>
          <a:noFill/>
          <a:ln/>
        </p:spPr>
        <p:txBody>
          <a:bodyPr wrap="none" lIns="127508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033A0"/>
                </a:solidFill>
              </a:rPr>
              <a:t>UI Réactive</a:t>
            </a:r>
            <a:endParaRPr lang="en-US" sz="1193" dirty="0"/>
          </a:p>
        </p:txBody>
      </p:sp>
      <p:sp>
        <p:nvSpPr>
          <p:cNvPr id="11" name="Text 8"/>
          <p:cNvSpPr/>
          <p:nvPr/>
        </p:nvSpPr>
        <p:spPr>
          <a:xfrm>
            <a:off x="571500" y="3929286"/>
            <a:ext cx="4286250" cy="6171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Utilisation des patterns Property et RelayCommand pour un data binding robuste, assurant la fluidité de l'interface Swing lors des appels réseau.</a:t>
            </a:r>
            <a:endParaRPr lang="en-US" sz="942" dirty="0"/>
          </a:p>
        </p:txBody>
      </p:sp>
      <p:sp>
        <p:nvSpPr>
          <p:cNvPr id="12" name="Text 9"/>
          <p:cNvSpPr/>
          <p:nvPr/>
        </p:nvSpPr>
        <p:spPr>
          <a:xfrm>
            <a:off x="571500" y="4725033"/>
            <a:ext cx="4286250" cy="492919"/>
          </a:xfrm>
          <a:prstGeom prst="rect">
            <a:avLst/>
          </a:prstGeom>
          <a:noFill/>
          <a:ln/>
        </p:spPr>
        <p:txBody>
          <a:bodyPr wrap="square" lIns="0" tIns="85090" rIns="0" bIns="340233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0033A0"/>
                </a:solidFill>
              </a:rPr>
              <a:t>Technologie : Java Swing + Framework IoC Personnalisé</a:t>
            </a:r>
            <a:endParaRPr lang="en-US" sz="683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071F79-03E7-8708-0771-DFF9E3539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375" y="906809"/>
            <a:ext cx="4027625" cy="4027625"/>
          </a:xfrm>
          <a:prstGeom prst="rect">
            <a:avLst/>
          </a:prstGeom>
        </p:spPr>
      </p:pic>
      <p:sp>
        <p:nvSpPr>
          <p:cNvPr id="13" name="Text 2">
            <a:extLst>
              <a:ext uri="{FF2B5EF4-FFF2-40B4-BE49-F238E27FC236}">
                <a16:creationId xmlns:a16="http://schemas.microsoft.com/office/drawing/2014/main" id="{62DD0DAB-E3B5-3743-268E-77498F79044B}"/>
              </a:ext>
            </a:extLst>
          </p:cNvPr>
          <p:cNvSpPr/>
          <p:nvPr/>
        </p:nvSpPr>
        <p:spPr>
          <a:xfrm>
            <a:off x="8918331" y="4744465"/>
            <a:ext cx="116891" cy="3302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b="1" kern="0" spc="-1" dirty="0">
                <a:solidFill>
                  <a:srgbClr val="1A1A1A"/>
                </a:solidFill>
              </a:rPr>
              <a:t>5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1423392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" name="Shape 1"/>
          <p:cNvSpPr/>
          <p:nvPr/>
        </p:nvSpPr>
        <p:spPr>
          <a:xfrm>
            <a:off x="0" y="1409105"/>
            <a:ext cx="9144000" cy="14288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571500" y="857250"/>
            <a:ext cx="857250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121" b="1" kern="0" spc="-1" dirty="0">
                <a:solidFill>
                  <a:srgbClr val="1A1A1A"/>
                </a:solidFill>
              </a:rPr>
              <a:t>Optimisation des Lectures Fréquentes</a:t>
            </a:r>
            <a:endParaRPr lang="en-US" sz="2121" dirty="0"/>
          </a:p>
        </p:txBody>
      </p:sp>
      <p:sp>
        <p:nvSpPr>
          <p:cNvPr id="6" name="Text 3"/>
          <p:cNvSpPr/>
          <p:nvPr/>
        </p:nvSpPr>
        <p:spPr>
          <a:xfrm>
            <a:off x="571500" y="1837730"/>
            <a:ext cx="3786188" cy="369689"/>
          </a:xfrm>
          <a:prstGeom prst="rect">
            <a:avLst/>
          </a:prstGeom>
          <a:noFill/>
          <a:ln/>
        </p:spPr>
        <p:txBody>
          <a:bodyPr wrap="square" lIns="0" tIns="127508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D9381E"/>
                </a:solidFill>
              </a:rPr>
              <a:t>Implémentation Technique</a:t>
            </a:r>
            <a:endParaRPr lang="en-US" sz="1193" dirty="0"/>
          </a:p>
        </p:txBody>
      </p:sp>
      <p:sp>
        <p:nvSpPr>
          <p:cNvPr id="7" name="Text 4"/>
          <p:cNvSpPr/>
          <p:nvPr/>
        </p:nvSpPr>
        <p:spPr>
          <a:xfrm>
            <a:off x="571500" y="2350294"/>
            <a:ext cx="3786188" cy="6171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FlyR utilise des services REST basés sur JAX-RS pour gérer les charges de lecture importantes. Les payloads JSON/XML légers minimisent la latence réseau.</a:t>
            </a:r>
            <a:endParaRPr lang="en-US" sz="942" dirty="0"/>
          </a:p>
        </p:txBody>
      </p:sp>
      <p:sp>
        <p:nvSpPr>
          <p:cNvPr id="8" name="Text 5"/>
          <p:cNvSpPr/>
          <p:nvPr/>
        </p:nvSpPr>
        <p:spPr>
          <a:xfrm>
            <a:off x="571500" y="3146041"/>
            <a:ext cx="3786188" cy="175022"/>
          </a:xfrm>
          <a:prstGeom prst="rect">
            <a:avLst/>
          </a:prstGeom>
          <a:noFill/>
          <a:ln/>
        </p:spPr>
        <p:txBody>
          <a:bodyPr wrap="none" lIns="170053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1A1A1A"/>
                </a:solidFill>
              </a:rPr>
              <a:t>Architecture Stateless</a:t>
            </a:r>
            <a:endParaRPr lang="en-US" sz="885" dirty="0"/>
          </a:p>
        </p:txBody>
      </p:sp>
      <p:sp>
        <p:nvSpPr>
          <p:cNvPr id="9" name="Text 6"/>
          <p:cNvSpPr/>
          <p:nvPr/>
        </p:nvSpPr>
        <p:spPr>
          <a:xfrm>
            <a:off x="571500" y="3428219"/>
            <a:ext cx="3786188" cy="175022"/>
          </a:xfrm>
          <a:prstGeom prst="rect">
            <a:avLst/>
          </a:prstGeom>
          <a:noFill/>
          <a:ln/>
        </p:spPr>
        <p:txBody>
          <a:bodyPr wrap="none" lIns="170053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1A1A1A"/>
                </a:solidFill>
              </a:rPr>
              <a:t>Pool de Connexions DB</a:t>
            </a:r>
            <a:endParaRPr lang="en-US" sz="885" dirty="0"/>
          </a:p>
        </p:txBody>
      </p:sp>
      <p:sp>
        <p:nvSpPr>
          <p:cNvPr id="10" name="Text 7"/>
          <p:cNvSpPr/>
          <p:nvPr/>
        </p:nvSpPr>
        <p:spPr>
          <a:xfrm>
            <a:off x="571500" y="3710397"/>
            <a:ext cx="3786188" cy="175022"/>
          </a:xfrm>
          <a:prstGeom prst="rect">
            <a:avLst/>
          </a:prstGeom>
          <a:noFill/>
          <a:ln/>
        </p:spPr>
        <p:txBody>
          <a:bodyPr wrap="none" lIns="170053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1A1A1A"/>
                </a:solidFill>
              </a:rPr>
              <a:t>Réduction du Coût JDBC</a:t>
            </a:r>
            <a:endParaRPr lang="en-US" sz="885" dirty="0"/>
          </a:p>
        </p:txBody>
      </p:sp>
      <p:sp>
        <p:nvSpPr>
          <p:cNvPr id="11" name="Text 8"/>
          <p:cNvSpPr/>
          <p:nvPr/>
        </p:nvSpPr>
        <p:spPr>
          <a:xfrm>
            <a:off x="4786313" y="1837730"/>
            <a:ext cx="3786188" cy="369689"/>
          </a:xfrm>
          <a:prstGeom prst="rect">
            <a:avLst/>
          </a:prstGeom>
          <a:noFill/>
          <a:ln/>
        </p:spPr>
        <p:txBody>
          <a:bodyPr wrap="square" lIns="0" tIns="127508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D9381E"/>
                </a:solidFill>
              </a:rPr>
              <a:t>Impact Utilisateur</a:t>
            </a:r>
            <a:endParaRPr lang="en-US" sz="1193" dirty="0"/>
          </a:p>
        </p:txBody>
      </p:sp>
      <p:sp>
        <p:nvSpPr>
          <p:cNvPr id="12" name="Text 9"/>
          <p:cNvSpPr/>
          <p:nvPr/>
        </p:nvSpPr>
        <p:spPr>
          <a:xfrm>
            <a:off x="4786313" y="2350294"/>
            <a:ext cx="3786188" cy="6171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L'efficacité de la couche REST garantit une expérience fluide. La recherche de vols et l'historique sont accessibles instantanément, même sous forte charge.</a:t>
            </a:r>
            <a:endParaRPr lang="en-US" sz="942" dirty="0"/>
          </a:p>
        </p:txBody>
      </p:sp>
      <p:sp>
        <p:nvSpPr>
          <p:cNvPr id="13" name="Text 10"/>
          <p:cNvSpPr/>
          <p:nvPr/>
        </p:nvSpPr>
        <p:spPr>
          <a:xfrm>
            <a:off x="4786313" y="3146041"/>
            <a:ext cx="3786188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0033A0"/>
                </a:solidFill>
              </a:rPr>
              <a:t>"L'approche REST permet à FlyR de supporter des milliers de requêtes de recherche simultanées sans compromis."</a:t>
            </a:r>
            <a:endParaRPr lang="en-US" sz="885" dirty="0"/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0EDE037A-ECA8-3388-54C4-82ED647DA4D4}"/>
              </a:ext>
            </a:extLst>
          </p:cNvPr>
          <p:cNvSpPr/>
          <p:nvPr/>
        </p:nvSpPr>
        <p:spPr>
          <a:xfrm>
            <a:off x="8918331" y="4744465"/>
            <a:ext cx="116891" cy="3302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b="1" kern="0" spc="-1" dirty="0">
                <a:solidFill>
                  <a:srgbClr val="1A1A1A"/>
                </a:solidFill>
              </a:rPr>
              <a:t>6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12090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" name="Shape 1"/>
          <p:cNvSpPr/>
          <p:nvPr/>
        </p:nvSpPr>
        <p:spPr>
          <a:xfrm>
            <a:off x="0" y="1180505"/>
            <a:ext cx="9144000" cy="28575"/>
          </a:xfrm>
          <a:prstGeom prst="rect">
            <a:avLst/>
          </a:prstGeom>
          <a:solidFill>
            <a:srgbClr val="0033A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571500" y="628650"/>
            <a:ext cx="857250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121" b="1" kern="0" spc="-1" dirty="0">
                <a:solidFill>
                  <a:srgbClr val="1A1A1A"/>
                </a:solidFill>
              </a:rPr>
              <a:t>Transactions Critiques via SOAP</a:t>
            </a:r>
            <a:endParaRPr lang="en-US" sz="2121" dirty="0"/>
          </a:p>
        </p:txBody>
      </p:sp>
      <p:sp>
        <p:nvSpPr>
          <p:cNvPr id="6" name="Text 3"/>
          <p:cNvSpPr/>
          <p:nvPr/>
        </p:nvSpPr>
        <p:spPr>
          <a:xfrm>
            <a:off x="571500" y="1466255"/>
            <a:ext cx="3636169" cy="7543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59" dirty="0">
                <a:solidFill>
                  <a:srgbClr val="1A1A1A"/>
                </a:solidFill>
              </a:rPr>
              <a:t>Le protocole SOAP (JAX-WS) gère les actions qui modifient l'état du système, garantissant la sécurité et l'intégrité des opérations sensibles.</a:t>
            </a:r>
            <a:endParaRPr lang="en-US" sz="1159" dirty="0"/>
          </a:p>
        </p:txBody>
      </p:sp>
      <p:sp>
        <p:nvSpPr>
          <p:cNvPr id="7" name="Text 4"/>
          <p:cNvSpPr/>
          <p:nvPr/>
        </p:nvSpPr>
        <p:spPr>
          <a:xfrm>
            <a:off x="571500" y="2392068"/>
            <a:ext cx="3636169" cy="7543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59" dirty="0">
                <a:solidFill>
                  <a:srgbClr val="1A1A1A"/>
                </a:solidFill>
              </a:rPr>
              <a:t>Chaque appel SOAP est atomique et vérifie les conditions métier avant de valider les changements dans la base de données.</a:t>
            </a:r>
            <a:endParaRPr lang="en-US" sz="1159" dirty="0"/>
          </a:p>
        </p:txBody>
      </p:sp>
      <p:sp>
        <p:nvSpPr>
          <p:cNvPr id="8" name="Text 5"/>
          <p:cNvSpPr/>
          <p:nvPr/>
        </p:nvSpPr>
        <p:spPr>
          <a:xfrm>
            <a:off x="4936331" y="1466255"/>
            <a:ext cx="363616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1" dirty="0">
                <a:solidFill>
                  <a:srgbClr val="0033A0"/>
                </a:solidFill>
              </a:rPr>
              <a:t>Opérations Clés</a:t>
            </a:r>
            <a:endParaRPr lang="en-US" sz="987" dirty="0"/>
          </a:p>
        </p:txBody>
      </p:sp>
      <p:sp>
        <p:nvSpPr>
          <p:cNvPr id="9" name="Text 6"/>
          <p:cNvSpPr/>
          <p:nvPr/>
        </p:nvSpPr>
        <p:spPr>
          <a:xfrm>
            <a:off x="4936331" y="1718072"/>
            <a:ext cx="3636169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Réservation de siège (bookSeat), annulation et modification de réservation.</a:t>
            </a:r>
            <a:endParaRPr lang="en-US" sz="942" dirty="0"/>
          </a:p>
        </p:txBody>
      </p:sp>
      <p:sp>
        <p:nvSpPr>
          <p:cNvPr id="10" name="Text 7"/>
          <p:cNvSpPr/>
          <p:nvPr/>
        </p:nvSpPr>
        <p:spPr>
          <a:xfrm>
            <a:off x="4936331" y="2246709"/>
            <a:ext cx="363616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1" dirty="0">
                <a:solidFill>
                  <a:srgbClr val="0033A0"/>
                </a:solidFill>
              </a:rPr>
              <a:t>Gestion d'Erreurs</a:t>
            </a:r>
            <a:endParaRPr lang="en-US" sz="987" dirty="0"/>
          </a:p>
        </p:txBody>
      </p:sp>
      <p:sp>
        <p:nvSpPr>
          <p:cNvPr id="11" name="Text 8"/>
          <p:cNvSpPr/>
          <p:nvPr/>
        </p:nvSpPr>
        <p:spPr>
          <a:xfrm>
            <a:off x="4936331" y="2498527"/>
            <a:ext cx="3636169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Utilisation de SOAP Faults typés (ex: SEAT_ALREADY_RESERVED) pour un retour structuré.</a:t>
            </a:r>
            <a:endParaRPr lang="en-US" sz="942" dirty="0"/>
          </a:p>
        </p:txBody>
      </p:sp>
      <p:sp>
        <p:nvSpPr>
          <p:cNvPr id="12" name="Text 9"/>
          <p:cNvSpPr/>
          <p:nvPr/>
        </p:nvSpPr>
        <p:spPr>
          <a:xfrm>
            <a:off x="4936331" y="3027164"/>
            <a:ext cx="363616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1" dirty="0">
                <a:solidFill>
                  <a:srgbClr val="0033A0"/>
                </a:solidFill>
              </a:rPr>
              <a:t>Sérialisation JAXB</a:t>
            </a:r>
            <a:endParaRPr lang="en-US" sz="987" dirty="0"/>
          </a:p>
        </p:txBody>
      </p:sp>
      <p:sp>
        <p:nvSpPr>
          <p:cNvPr id="13" name="Text 10"/>
          <p:cNvSpPr/>
          <p:nvPr/>
        </p:nvSpPr>
        <p:spPr>
          <a:xfrm>
            <a:off x="4936331" y="3278981"/>
            <a:ext cx="3636169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Précision garantie pour les types complexes comme LocalDate et LocalDateTime.</a:t>
            </a:r>
            <a:endParaRPr lang="en-US" sz="942" dirty="0"/>
          </a:p>
        </p:txBody>
      </p:sp>
      <p:sp>
        <p:nvSpPr>
          <p:cNvPr id="14" name="Text 11"/>
          <p:cNvSpPr/>
          <p:nvPr/>
        </p:nvSpPr>
        <p:spPr>
          <a:xfrm>
            <a:off x="571500" y="4645223"/>
            <a:ext cx="8572500" cy="498277"/>
          </a:xfrm>
          <a:prstGeom prst="rect">
            <a:avLst/>
          </a:prstGeom>
          <a:noFill/>
          <a:ln/>
        </p:spPr>
        <p:txBody>
          <a:bodyPr wrap="square" lIns="0" tIns="204089" rIns="0" bIns="204089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D9381E"/>
                </a:solidFill>
              </a:rPr>
              <a:t>Protocole : JAX-WS / SOAP 1.2</a:t>
            </a:r>
            <a:endParaRPr lang="en-US" sz="784" dirty="0"/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39D65041-21E7-56F3-3BC0-91D55A8EB518}"/>
              </a:ext>
            </a:extLst>
          </p:cNvPr>
          <p:cNvSpPr/>
          <p:nvPr/>
        </p:nvSpPr>
        <p:spPr>
          <a:xfrm>
            <a:off x="8918331" y="4744465"/>
            <a:ext cx="116891" cy="3302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b="1" kern="0" spc="-1" dirty="0">
                <a:solidFill>
                  <a:srgbClr val="1A1A1A"/>
                </a:solidFill>
              </a:rPr>
              <a:t>7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12090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" name="Shape 1"/>
          <p:cNvSpPr/>
          <p:nvPr/>
        </p:nvSpPr>
        <p:spPr>
          <a:xfrm>
            <a:off x="0" y="1180505"/>
            <a:ext cx="9144000" cy="28575"/>
          </a:xfrm>
          <a:prstGeom prst="rect">
            <a:avLst/>
          </a:prstGeom>
          <a:solidFill>
            <a:srgbClr val="0033A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571500" y="628650"/>
            <a:ext cx="857250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121" b="1" kern="0" spc="-1" dirty="0">
                <a:solidFill>
                  <a:srgbClr val="1A1A1A"/>
                </a:solidFill>
              </a:rPr>
              <a:t>RMI : Communication Interne</a:t>
            </a:r>
            <a:endParaRPr lang="en-US" sz="2121" dirty="0"/>
          </a:p>
        </p:txBody>
      </p:sp>
      <p:sp>
        <p:nvSpPr>
          <p:cNvPr id="6" name="Text 3"/>
          <p:cNvSpPr/>
          <p:nvPr/>
        </p:nvSpPr>
        <p:spPr>
          <a:xfrm>
            <a:off x="571500" y="1609130"/>
            <a:ext cx="370760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kern="0" spc="1" dirty="0">
                <a:solidFill>
                  <a:srgbClr val="0033A0"/>
                </a:solidFill>
              </a:rPr>
              <a:t>Maillage de Services Interne</a:t>
            </a:r>
            <a:endParaRPr lang="en-US" sz="1193" dirty="0"/>
          </a:p>
        </p:txBody>
      </p:sp>
      <p:sp>
        <p:nvSpPr>
          <p:cNvPr id="7" name="Text 4"/>
          <p:cNvSpPr/>
          <p:nvPr/>
        </p:nvSpPr>
        <p:spPr>
          <a:xfrm>
            <a:off x="571500" y="2057400"/>
            <a:ext cx="3707606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050" dirty="0">
                <a:solidFill>
                  <a:srgbClr val="1A1A1A"/>
                </a:solidFill>
              </a:rPr>
              <a:t>RMI est utilisé exclusivement pour la communication entre les services backend, centralisant les fonctions critiques telles que la gestion des vols et la synchronisation des réservations.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571500" y="3186113"/>
            <a:ext cx="3707606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050" dirty="0">
                <a:solidFill>
                  <a:srgbClr val="1A1A1A"/>
                </a:solidFill>
              </a:rPr>
              <a:t>Cette approche permet de partager la logique métier complexe entre les composants du serveur avec un minimum de latence.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4864894" y="1609130"/>
            <a:ext cx="370760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kern="0" spc="1" dirty="0">
                <a:solidFill>
                  <a:srgbClr val="0033A0"/>
                </a:solidFill>
              </a:rPr>
              <a:t>Performance &amp; Sécurité</a:t>
            </a:r>
            <a:endParaRPr lang="en-US" sz="1193" dirty="0"/>
          </a:p>
        </p:txBody>
      </p:sp>
      <p:sp>
        <p:nvSpPr>
          <p:cNvPr id="10" name="Text 7"/>
          <p:cNvSpPr/>
          <p:nvPr/>
        </p:nvSpPr>
        <p:spPr>
          <a:xfrm>
            <a:off x="4864894" y="2057400"/>
            <a:ext cx="3707606" cy="29924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171450" indent="-171450" algn="l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sz="885" b="1" dirty="0">
                <a:solidFill>
                  <a:srgbClr val="1A1A1A"/>
                </a:solidFill>
              </a:rPr>
              <a:t>ISOLATION : Les points de terminaison RMI sont restreints au réseau interne, réduisant la surface d'attaque.</a:t>
            </a:r>
            <a:endParaRPr lang="en-US" sz="885" dirty="0"/>
          </a:p>
        </p:txBody>
      </p:sp>
      <p:sp>
        <p:nvSpPr>
          <p:cNvPr id="11" name="Text 8"/>
          <p:cNvSpPr/>
          <p:nvPr/>
        </p:nvSpPr>
        <p:spPr>
          <a:xfrm>
            <a:off x="4864894" y="2725341"/>
            <a:ext cx="3707606" cy="29924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171450" indent="-171450" algn="l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sz="885" b="1" dirty="0">
                <a:solidFill>
                  <a:srgbClr val="1A1A1A"/>
                </a:solidFill>
              </a:rPr>
              <a:t>EFFICACITÉ BINAIRE : Utilise une communication binaire haute performance pour optimiser les flux de données Java.</a:t>
            </a:r>
            <a:endParaRPr lang="en-US" sz="885" dirty="0"/>
          </a:p>
        </p:txBody>
      </p:sp>
      <p:sp>
        <p:nvSpPr>
          <p:cNvPr id="12" name="Text 9"/>
          <p:cNvSpPr/>
          <p:nvPr/>
        </p:nvSpPr>
        <p:spPr>
          <a:xfrm>
            <a:off x="4864894" y="3393281"/>
            <a:ext cx="3707606" cy="29924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171450" indent="-171450" algn="l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sz="885" b="1" dirty="0">
                <a:solidFill>
                  <a:srgbClr val="1A1A1A"/>
                </a:solidFill>
              </a:rPr>
              <a:t>CENTRALISATION : Encapsule les règles métier complexes, gardant le client final léger et simple.</a:t>
            </a:r>
            <a:endParaRPr lang="en-US" sz="885" dirty="0"/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8569E6C8-93DD-46FC-7275-EEC8888D02E8}"/>
              </a:ext>
            </a:extLst>
          </p:cNvPr>
          <p:cNvSpPr/>
          <p:nvPr/>
        </p:nvSpPr>
        <p:spPr>
          <a:xfrm>
            <a:off x="8918331" y="4744465"/>
            <a:ext cx="116891" cy="3302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b="1" kern="0" spc="-1" dirty="0">
                <a:solidFill>
                  <a:srgbClr val="1A1A1A"/>
                </a:solidFill>
              </a:rPr>
              <a:t>8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14376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" name="Shape 1"/>
          <p:cNvSpPr/>
          <p:nvPr/>
        </p:nvSpPr>
        <p:spPr>
          <a:xfrm>
            <a:off x="0" y="1409105"/>
            <a:ext cx="9144000" cy="28575"/>
          </a:xfrm>
          <a:prstGeom prst="rect">
            <a:avLst/>
          </a:prstGeom>
          <a:solidFill>
            <a:srgbClr val="D9381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571500" y="857250"/>
            <a:ext cx="857250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121" b="1" kern="0" spc="-1" dirty="0">
                <a:solidFill>
                  <a:srgbClr val="1A1A1A"/>
                </a:solidFill>
              </a:rPr>
              <a:t>Notifications Temps Réel via Sockets</a:t>
            </a:r>
            <a:endParaRPr lang="en-US" sz="2121" dirty="0"/>
          </a:p>
        </p:txBody>
      </p:sp>
      <p:sp>
        <p:nvSpPr>
          <p:cNvPr id="6" name="Text 3"/>
          <p:cNvSpPr/>
          <p:nvPr/>
        </p:nvSpPr>
        <p:spPr>
          <a:xfrm>
            <a:off x="571500" y="1837730"/>
            <a:ext cx="371475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kern="0" spc="1" dirty="0">
                <a:solidFill>
                  <a:srgbClr val="0033A0"/>
                </a:solidFill>
              </a:rPr>
              <a:t>Push vs. Polling</a:t>
            </a:r>
            <a:endParaRPr lang="en-US" sz="1193" dirty="0"/>
          </a:p>
        </p:txBody>
      </p:sp>
      <p:sp>
        <p:nvSpPr>
          <p:cNvPr id="7" name="Text 4"/>
          <p:cNvSpPr/>
          <p:nvPr/>
        </p:nvSpPr>
        <p:spPr>
          <a:xfrm>
            <a:off x="571500" y="2286000"/>
            <a:ext cx="37147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050" dirty="0">
                <a:solidFill>
                  <a:srgbClr val="1A1A1A"/>
                </a:solidFill>
              </a:rPr>
              <a:t>Pour offrir une expérience interactive, FlyR intègre des Sockets TCP dédiés aux notifications push. Ce mécanisme élimine le besoin de polling côté client.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571500" y="3186113"/>
            <a:ext cx="371475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050" dirty="0">
                <a:solidFill>
                  <a:srgbClr val="1A1A1A"/>
                </a:solidFill>
              </a:rPr>
              <a:t>Le serveur diffuse immédiatement les mises à jour à tous les clients connectés lors d'événements significatifs, comme une confirmation de réservation ou un changement de disponibilité.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4857750" y="1837730"/>
            <a:ext cx="371475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kern="0" spc="1" dirty="0">
                <a:solidFill>
                  <a:srgbClr val="0033A0"/>
                </a:solidFill>
              </a:rPr>
              <a:t>Bénéfices Système</a:t>
            </a:r>
            <a:endParaRPr lang="en-US" sz="1193" dirty="0"/>
          </a:p>
        </p:txBody>
      </p:sp>
      <p:sp>
        <p:nvSpPr>
          <p:cNvPr id="10" name="Text 7"/>
          <p:cNvSpPr/>
          <p:nvPr/>
        </p:nvSpPr>
        <p:spPr>
          <a:xfrm>
            <a:off x="4857750" y="2286000"/>
            <a:ext cx="3714750" cy="299249"/>
          </a:xfrm>
          <a:prstGeom prst="rect">
            <a:avLst/>
          </a:prstGeom>
          <a:noFill/>
          <a:ln/>
        </p:spPr>
        <p:txBody>
          <a:bodyPr wrap="square" lIns="170053" tIns="0" rIns="0" bIns="0" rtlCol="0" anchor="t">
            <a:spAutoFit/>
          </a:bodyPr>
          <a:lstStyle/>
          <a:p>
            <a:pPr marL="171450" indent="-171450" algn="l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sz="885" b="1" dirty="0">
                <a:solidFill>
                  <a:srgbClr val="1A1A1A"/>
                </a:solidFill>
              </a:rPr>
              <a:t>Feedback Instantané : Confirmation immédiate du succès ou de l'échec transactionnel.</a:t>
            </a:r>
            <a:endParaRPr lang="en-US" sz="885" dirty="0"/>
          </a:p>
        </p:txBody>
      </p:sp>
      <p:sp>
        <p:nvSpPr>
          <p:cNvPr id="11" name="Text 8"/>
          <p:cNvSpPr/>
          <p:nvPr/>
        </p:nvSpPr>
        <p:spPr>
          <a:xfrm>
            <a:off x="4857750" y="2814638"/>
            <a:ext cx="3714750" cy="299249"/>
          </a:xfrm>
          <a:prstGeom prst="rect">
            <a:avLst/>
          </a:prstGeom>
          <a:noFill/>
          <a:ln/>
        </p:spPr>
        <p:txBody>
          <a:bodyPr wrap="square" lIns="170053" tIns="0" rIns="0" bIns="0" rtlCol="0" anchor="t">
            <a:spAutoFit/>
          </a:bodyPr>
          <a:lstStyle/>
          <a:p>
            <a:pPr marL="171450" indent="-171450" algn="l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sz="885" b="1" dirty="0">
                <a:solidFill>
                  <a:srgbClr val="1A1A1A"/>
                </a:solidFill>
              </a:rPr>
              <a:t>Faible Latence : La communication TCP directe assure un délai minimal de mise à jour.</a:t>
            </a:r>
            <a:endParaRPr lang="en-US" sz="885" dirty="0"/>
          </a:p>
        </p:txBody>
      </p:sp>
      <p:sp>
        <p:nvSpPr>
          <p:cNvPr id="12" name="Text 9"/>
          <p:cNvSpPr/>
          <p:nvPr/>
        </p:nvSpPr>
        <p:spPr>
          <a:xfrm>
            <a:off x="4857750" y="3343275"/>
            <a:ext cx="3714750" cy="299249"/>
          </a:xfrm>
          <a:prstGeom prst="rect">
            <a:avLst/>
          </a:prstGeom>
          <a:noFill/>
          <a:ln/>
        </p:spPr>
        <p:txBody>
          <a:bodyPr wrap="square" lIns="170053" tIns="0" rIns="0" bIns="0" rtlCol="0" anchor="t">
            <a:spAutoFit/>
          </a:bodyPr>
          <a:lstStyle/>
          <a:p>
            <a:pPr marL="171450" indent="-171450" algn="l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sz="885" b="1" dirty="0">
                <a:solidFill>
                  <a:srgbClr val="1A1A1A"/>
                </a:solidFill>
              </a:rPr>
              <a:t>Réduction des Conflits : La visibilité en temps réel de l'inventaire limite les échecs de transaction.</a:t>
            </a:r>
            <a:endParaRPr lang="en-US" sz="885" dirty="0"/>
          </a:p>
        </p:txBody>
      </p:sp>
      <p:sp>
        <p:nvSpPr>
          <p:cNvPr id="13" name="Text 10"/>
          <p:cNvSpPr/>
          <p:nvPr/>
        </p:nvSpPr>
        <p:spPr>
          <a:xfrm>
            <a:off x="4857750" y="4154091"/>
            <a:ext cx="3714750" cy="614363"/>
          </a:xfrm>
          <a:prstGeom prst="rect">
            <a:avLst/>
          </a:prstGeom>
          <a:noFill/>
          <a:ln/>
        </p:spPr>
        <p:txBody>
          <a:bodyPr wrap="square" lIns="0" tIns="170053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987" b="1" dirty="0">
                <a:solidFill>
                  <a:srgbClr val="1A1A1A"/>
                </a:solidFill>
              </a:rPr>
              <a:t>"Les Sockets garantissent la réactivité nécessaire aux plateformes de réservation critiques."</a:t>
            </a:r>
            <a:endParaRPr lang="en-US" sz="987" dirty="0"/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9A7F88E3-89F8-D110-2F2A-F0C3A3149FC6}"/>
              </a:ext>
            </a:extLst>
          </p:cNvPr>
          <p:cNvSpPr/>
          <p:nvPr/>
        </p:nvSpPr>
        <p:spPr>
          <a:xfrm>
            <a:off x="8918331" y="4744465"/>
            <a:ext cx="116891" cy="3302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b="1" kern="0" spc="-1" dirty="0">
                <a:solidFill>
                  <a:srgbClr val="1A1A1A"/>
                </a:solidFill>
              </a:rPr>
              <a:t>9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979</Words>
  <Application>Microsoft Office PowerPoint</Application>
  <PresentationFormat>On-screen Show (16:9)</PresentationFormat>
  <Paragraphs>126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Hamza Boukhris</cp:lastModifiedBy>
  <cp:revision>6</cp:revision>
  <dcterms:created xsi:type="dcterms:W3CDTF">2026-01-22T22:09:36Z</dcterms:created>
  <dcterms:modified xsi:type="dcterms:W3CDTF">2026-01-23T09:41:29Z</dcterms:modified>
</cp:coreProperties>
</file>